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2" r:id="rId1"/>
  </p:sldMasterIdLst>
  <p:notesMasterIdLst>
    <p:notesMasterId r:id="rId14"/>
  </p:notesMasterIdLst>
  <p:handoutMasterIdLst>
    <p:handoutMasterId r:id="rId15"/>
  </p:handoutMasterIdLst>
  <p:sldIdLst>
    <p:sldId id="256" r:id="rId2"/>
    <p:sldId id="257" r:id="rId3"/>
    <p:sldId id="258" r:id="rId4"/>
    <p:sldId id="259" r:id="rId5"/>
    <p:sldId id="260" r:id="rId6"/>
    <p:sldId id="262" r:id="rId7"/>
    <p:sldId id="261" r:id="rId8"/>
    <p:sldId id="263" r:id="rId9"/>
    <p:sldId id="264" r:id="rId10"/>
    <p:sldId id="265" r:id="rId11"/>
    <p:sldId id="266" r:id="rId12"/>
    <p:sldId id="268" r:id="rId13"/>
  </p:sldIdLst>
  <p:sldSz cx="12192000" cy="6858000"/>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D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58140" autoAdjust="0"/>
  </p:normalViewPr>
  <p:slideViewPr>
    <p:cSldViewPr snapToGrid="0">
      <p:cViewPr varScale="1">
        <p:scale>
          <a:sx n="67" d="100"/>
          <a:sy n="67" d="100"/>
        </p:scale>
        <p:origin x="221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79D9CD2C-430D-4170-A50B-E95D9537439E}" type="datetimeFigureOut">
              <a:rPr lang="en-US" smtClean="0"/>
              <a:t>3/31/2020</a:t>
            </a:fld>
            <a:endParaRPr lang="en-US"/>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2CA9BB6B-7073-4815-9A80-A5B8F03833A5}" type="slidenum">
              <a:rPr lang="en-US" smtClean="0"/>
              <a:t>‹#›</a:t>
            </a:fld>
            <a:endParaRPr lang="en-US"/>
          </a:p>
        </p:txBody>
      </p:sp>
    </p:spTree>
    <p:extLst>
      <p:ext uri="{BB962C8B-B14F-4D97-AF65-F5344CB8AC3E}">
        <p14:creationId xmlns:p14="http://schemas.microsoft.com/office/powerpoint/2010/main" val="38240911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7313" y="0"/>
            <a:ext cx="2982912" cy="466725"/>
          </a:xfrm>
          <a:prstGeom prst="rect">
            <a:avLst/>
          </a:prstGeom>
        </p:spPr>
        <p:txBody>
          <a:bodyPr vert="horz" lIns="91440" tIns="45720" rIns="91440" bIns="45720" rtlCol="0"/>
          <a:lstStyle>
            <a:lvl1pPr algn="r">
              <a:defRPr sz="1200"/>
            </a:lvl1pPr>
          </a:lstStyle>
          <a:p>
            <a:fld id="{ACE26E71-F654-475F-8F93-841385EEBD28}" type="datetimeFigureOut">
              <a:rPr lang="en-US" smtClean="0"/>
              <a:t>3/31/2020</a:t>
            </a:fld>
            <a:endParaRPr lang="en-US"/>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473575"/>
            <a:ext cx="5505450" cy="366077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913"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7313" y="8829675"/>
            <a:ext cx="2982912" cy="466725"/>
          </a:xfrm>
          <a:prstGeom prst="rect">
            <a:avLst/>
          </a:prstGeom>
        </p:spPr>
        <p:txBody>
          <a:bodyPr vert="horz" lIns="91440" tIns="45720" rIns="91440" bIns="45720" rtlCol="0" anchor="b"/>
          <a:lstStyle>
            <a:lvl1pPr algn="r">
              <a:defRPr sz="1200"/>
            </a:lvl1pPr>
          </a:lstStyle>
          <a:p>
            <a:fld id="{65584E83-68D8-45F4-8121-711D8232FCB1}" type="slidenum">
              <a:rPr lang="en-US" smtClean="0"/>
              <a:t>‹#›</a:t>
            </a:fld>
            <a:endParaRPr lang="en-US"/>
          </a:p>
        </p:txBody>
      </p:sp>
    </p:spTree>
    <p:extLst>
      <p:ext uri="{BB962C8B-B14F-4D97-AF65-F5344CB8AC3E}">
        <p14:creationId xmlns:p14="http://schemas.microsoft.com/office/powerpoint/2010/main" val="2650666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Begin at the ER entrance, they will ask for your name, birthday, due date, and doctor</a:t>
            </a:r>
            <a:r>
              <a:rPr lang="en-US" baseline="0" dirty="0" smtClean="0"/>
              <a:t> that you see for OB care. </a:t>
            </a:r>
          </a:p>
          <a:p>
            <a:r>
              <a:rPr lang="en-US" baseline="0" dirty="0" smtClean="0"/>
              <a:t>You will be brought up to our floor and seen by a resident physician who will see you, perform exam as needed, and then be in contact with your provider for a plan. Often, women come in in what we call “latent/early labor” meaning that you might be experiencing contractions anywhere from 5-20min apart that are irregular or not strong enough to change your cervix. We will treat, evaluate, and sometimes this means you will be sent home with precautions on when to return. Remember the 5-1-1 rule… contractions are in a regular pattern 5min apart or less, consistent/regular for 1 hour, and each contraction lasts about 1min long. </a:t>
            </a:r>
            <a:endParaRPr lang="en-US" dirty="0"/>
          </a:p>
        </p:txBody>
      </p:sp>
      <p:sp>
        <p:nvSpPr>
          <p:cNvPr id="4" name="Slide Number Placeholder 3"/>
          <p:cNvSpPr>
            <a:spLocks noGrp="1"/>
          </p:cNvSpPr>
          <p:nvPr>
            <p:ph type="sldNum" sz="quarter" idx="10"/>
          </p:nvPr>
        </p:nvSpPr>
        <p:spPr/>
        <p:txBody>
          <a:bodyPr/>
          <a:lstStyle/>
          <a:p>
            <a:fld id="{65584E83-68D8-45F4-8121-711D8232FCB1}" type="slidenum">
              <a:rPr lang="en-US" smtClean="0"/>
              <a:t>2</a:t>
            </a:fld>
            <a:endParaRPr lang="en-US"/>
          </a:p>
        </p:txBody>
      </p:sp>
    </p:spTree>
    <p:extLst>
      <p:ext uri="{BB962C8B-B14F-4D97-AF65-F5344CB8AC3E}">
        <p14:creationId xmlns:p14="http://schemas.microsoft.com/office/powerpoint/2010/main" val="2470821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do have resident providers.. meaning that depending on which providers you see, you could have residents involved in your care throughout your delivery. Also, every office has on call physicians, so be prepared to possibly meet a provider that you have only met once or twice before. Don’t be nervous! You are still able to voice your birth plan wants/desires and we will do our best to honor all wishes. </a:t>
            </a:r>
          </a:p>
          <a:p>
            <a:endParaRPr lang="en-US" baseline="0" dirty="0" smtClean="0"/>
          </a:p>
          <a:p>
            <a:r>
              <a:rPr lang="en-US" baseline="0" dirty="0" smtClean="0"/>
              <a:t>You don’t have to pack much to the hospital. We have birthing balls and peanut balls; pillows and blankets; refreshments; </a:t>
            </a:r>
            <a:r>
              <a:rPr lang="en-US" baseline="0" dirty="0" err="1" smtClean="0"/>
              <a:t>tshirts</a:t>
            </a:r>
            <a:r>
              <a:rPr lang="en-US" baseline="0" dirty="0" smtClean="0"/>
              <a:t> with “mittens” for the babies; gowns for you; panties and pads for postpartum; and we supply diapers and wipes for the babies. (And more!) However, you are welcome to pack these things as well if you have preferences. </a:t>
            </a:r>
          </a:p>
          <a:p>
            <a:endParaRPr lang="en-US" baseline="0" dirty="0" smtClean="0"/>
          </a:p>
          <a:p>
            <a:r>
              <a:rPr lang="en-US" baseline="0" dirty="0" smtClean="0"/>
              <a:t>**During this COVID-19 concerns, YOU MAY ONLY HAVE ONE SUPPORT PERSON PRESENT THROUGHOUT DURATION OF YOUR STAY. No children are allowed. This person needs to limit the amount of times they leave your room to minimize exposure. The waiting room will not be in use for extra visitors. Again, only one visitor will be permitted. </a:t>
            </a:r>
          </a:p>
          <a:p>
            <a:endParaRPr lang="en-US" baseline="0" dirty="0" smtClean="0"/>
          </a:p>
          <a:p>
            <a:r>
              <a:rPr lang="en-US" baseline="0" dirty="0" smtClean="0"/>
              <a:t>We do have a birthing suite for </a:t>
            </a:r>
            <a:r>
              <a:rPr lang="en-US" baseline="0" dirty="0" err="1" smtClean="0"/>
              <a:t>unmedicated</a:t>
            </a:r>
            <a:r>
              <a:rPr lang="en-US" baseline="0" dirty="0" smtClean="0"/>
              <a:t>/natural births. There is admission criteria for this room, so if you are interested, please speak to your doctor. </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5584E83-68D8-45F4-8121-711D8232FCB1}" type="slidenum">
              <a:rPr lang="en-US" smtClean="0"/>
              <a:t>3</a:t>
            </a:fld>
            <a:endParaRPr lang="en-US"/>
          </a:p>
        </p:txBody>
      </p:sp>
    </p:spTree>
    <p:extLst>
      <p:ext uri="{BB962C8B-B14F-4D97-AF65-F5344CB8AC3E}">
        <p14:creationId xmlns:p14="http://schemas.microsoft.com/office/powerpoint/2010/main" val="1867583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deliveries require an induction process whether it be a medically</a:t>
            </a:r>
            <a:r>
              <a:rPr lang="en-US" baseline="0" dirty="0" smtClean="0"/>
              <a:t> induced decision (i.e. high blood pressure, gestational diabetes, suspected large baby via ultrasound, low fluid level, etc.) or if you have gone past your due date and the doctor recommends an induction. There are a few different medications/devices used to help with induction including </a:t>
            </a:r>
            <a:r>
              <a:rPr lang="en-US" baseline="0" dirty="0" err="1" smtClean="0"/>
              <a:t>foley</a:t>
            </a:r>
            <a:r>
              <a:rPr lang="en-US" baseline="0" dirty="0" smtClean="0"/>
              <a:t> ball insertion to manually help dilate your cervix or medications like </a:t>
            </a:r>
            <a:r>
              <a:rPr lang="en-US" baseline="0" dirty="0" err="1" smtClean="0"/>
              <a:t>cytotec</a:t>
            </a:r>
            <a:r>
              <a:rPr lang="en-US" baseline="0" dirty="0" smtClean="0"/>
              <a:t>, </a:t>
            </a:r>
            <a:r>
              <a:rPr lang="en-US" baseline="0" dirty="0" err="1" smtClean="0"/>
              <a:t>cervadil</a:t>
            </a:r>
            <a:r>
              <a:rPr lang="en-US" baseline="0" dirty="0" smtClean="0"/>
              <a:t>, or Pitocin. If you are being induced, your doctor will discuss these with you and recommend your best options. (Sometimes this includes a combination of these mentioned!)</a:t>
            </a:r>
          </a:p>
          <a:p>
            <a:endParaRPr lang="en-US" baseline="0" dirty="0" smtClean="0"/>
          </a:p>
          <a:p>
            <a:r>
              <a:rPr lang="en-US" baseline="0" dirty="0" smtClean="0"/>
              <a:t>You will dilate from 1-10cm throughout your labor progression. Active labor is typically around 6cm-10cm. You will start pushing at 10cm. Often, women will be 1-4cm dilated over a course of multiple weeks! Don’t be alarmed! It is a good thing to be slowly dilating prior to real labor. Many women will continue working jobs/performing normal everyday activities during this time with minimal pains/complaints. </a:t>
            </a:r>
          </a:p>
          <a:p>
            <a:endParaRPr lang="en-US" baseline="0" dirty="0" smtClean="0"/>
          </a:p>
          <a:p>
            <a:r>
              <a:rPr lang="en-US" baseline="0" dirty="0" smtClean="0"/>
              <a:t>Contractions are timed from the start of one contraction to the start of the next. So often, contractions that are 3min apart, lasting approximately 1min, will feel like you have no break in between them. This is all part of the process. </a:t>
            </a:r>
            <a:r>
              <a:rPr lang="en-US" baseline="0" dirty="0" smtClean="0">
                <a:sym typeface="Wingdings" panose="05000000000000000000" pitchFamily="2" charset="2"/>
              </a:rPr>
              <a:t></a:t>
            </a:r>
            <a:endParaRPr lang="en-US" baseline="0" dirty="0" smtClean="0"/>
          </a:p>
          <a:p>
            <a:endParaRPr lang="en-US" baseline="0" dirty="0" smtClean="0"/>
          </a:p>
          <a:p>
            <a:r>
              <a:rPr lang="en-US" baseline="0" dirty="0" smtClean="0"/>
              <a:t>Some signs of labor: </a:t>
            </a:r>
          </a:p>
          <a:p>
            <a:r>
              <a:rPr lang="en-US" baseline="0" dirty="0" smtClean="0"/>
              <a:t>--Bag of waters breaks (may be a gush, may just be a continual leaking, both are normal) If you suspect your water has broken, come to the hospital, even if you are not contracting, if you water has broke we want you to deliver within 24 hours or so to reduce infection (sometimes infection symptoms come on even sooner). You may need some medication to help start your labor in contractions do not start on their own.</a:t>
            </a:r>
          </a:p>
          <a:p>
            <a:r>
              <a:rPr lang="en-US" baseline="0" dirty="0" smtClean="0"/>
              <a:t>--Vaginal spotting/pink tinged discharge/mucous… no need to come to the hospital immediately if you are having pink/brown tinged mucous; this often is your mucous plug, but you can lose your mucous plug 2-3 weeks prior to labor in some cases. Remember some light bleeding/spotting after a vaginal exam is normal. </a:t>
            </a:r>
            <a:r>
              <a:rPr lang="en-US" baseline="0" dirty="0" smtClean="0"/>
              <a:t>BUT if you are having heavy vaginal bleeding, like a period, you should be evaluated by your doctor either at the office or the hospital. </a:t>
            </a:r>
          </a:p>
          <a:p>
            <a:r>
              <a:rPr lang="en-US" baseline="0" dirty="0" smtClean="0"/>
              <a:t>--Contractions… contractions can be felt in your belly and sometimes in your back also. If you are experiencing contractions, take a walk, drink lots of water, eat a snack, rest on your left side, if the contractions slow down, they are likely Braxton hicks or “latent labor” contractions and you do not need to be evaluated. If they get stronger or pick up in frequency, it could be labor and call/or come in to be seen. Again remember the 5-1-1 rule… contractions are consistently 5min apart, lasting for 1 hour at this regular rate, and are about 1min long. </a:t>
            </a:r>
          </a:p>
          <a:p>
            <a:r>
              <a:rPr lang="en-US" baseline="0" dirty="0" smtClean="0"/>
              <a:t>--Less fetal movement… remember, your baby is running out of room the closer to a term pregnancy you get, so a slight decrease in movement 35 weeks and on is normal. BUT if you notice a drastic change or no movement, try first to drink juice/Gatorade or eat a small sugary snack and lay down on your left side, if the movement is still minimal, then come in to be evaluated. Use your momma gut! </a:t>
            </a:r>
            <a:r>
              <a:rPr lang="en-US" baseline="0" dirty="0" smtClean="0">
                <a:sym typeface="Wingdings" panose="05000000000000000000" pitchFamily="2" charset="2"/>
              </a:rPr>
              <a:t></a:t>
            </a:r>
          </a:p>
          <a:p>
            <a:endParaRPr lang="en-US" baseline="0" dirty="0" smtClean="0"/>
          </a:p>
          <a:p>
            <a:r>
              <a:rPr lang="en-US" baseline="0" dirty="0" smtClean="0"/>
              <a:t>(these are NOT all-inclusive, you may have other signs or symptoms… if you are concerned about any of your symptoms, call your provider or come to the hospital.)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5584E83-68D8-45F4-8121-711D8232FCB1}" type="slidenum">
              <a:rPr lang="en-US" smtClean="0"/>
              <a:t>4</a:t>
            </a:fld>
            <a:endParaRPr lang="en-US"/>
          </a:p>
        </p:txBody>
      </p:sp>
    </p:spTree>
    <p:extLst>
      <p:ext uri="{BB962C8B-B14F-4D97-AF65-F5344CB8AC3E}">
        <p14:creationId xmlns:p14="http://schemas.microsoft.com/office/powerpoint/2010/main" val="2812663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SROM = spontaneous rupture</a:t>
            </a:r>
            <a:r>
              <a:rPr lang="en-US" baseline="0" dirty="0" smtClean="0"/>
              <a:t> of membranes… meaning your water broke at home, or in the car, or at your other kids’ dance practice. </a:t>
            </a:r>
          </a:p>
          <a:p>
            <a:r>
              <a:rPr lang="en-US" baseline="0" dirty="0" smtClean="0"/>
              <a:t>AROM = artificial rupture of membranes… meaning your water was broke in the hospital once admitted for labor by your provider with a special instrument (</a:t>
            </a:r>
            <a:r>
              <a:rPr lang="en-US" baseline="0" dirty="0" err="1" smtClean="0"/>
              <a:t>amnihook</a:t>
            </a:r>
            <a:r>
              <a:rPr lang="en-US" baseline="0" dirty="0" smtClean="0"/>
              <a:t>) that is made especially for this. </a:t>
            </a:r>
          </a:p>
          <a:p>
            <a:endParaRPr lang="en-US" baseline="0" dirty="0" smtClean="0"/>
          </a:p>
          <a:p>
            <a:r>
              <a:rPr lang="en-US" baseline="0" dirty="0" err="1" smtClean="0"/>
              <a:t>Nitrazine</a:t>
            </a:r>
            <a:r>
              <a:rPr lang="en-US" baseline="0" dirty="0" smtClean="0"/>
              <a:t> and FERN testing is done to confirm your suspicions of your water breaking on it’s own. (Sometimes, you just peed on yourself, and that’s ok! We want to be sure though and these are the tests to do so.) </a:t>
            </a:r>
          </a:p>
          <a:p>
            <a:endParaRPr lang="en-US" baseline="0" dirty="0" smtClean="0"/>
          </a:p>
          <a:p>
            <a:r>
              <a:rPr lang="en-US" baseline="0" dirty="0" smtClean="0"/>
              <a:t>When admitted for labor, the nurse will start an IV in your arm. This will be access to provide medications to you and/or the baby. Including pain medicine, emergency medication, and even just fluids to help hydrate you and the baby. In most labors, you ARE NOT hooked up to an IV pump throughout your labor, we will just have this access as needed. </a:t>
            </a:r>
          </a:p>
          <a:p>
            <a:endParaRPr lang="en-US" baseline="0" dirty="0" smtClean="0"/>
          </a:p>
          <a:p>
            <a:r>
              <a:rPr lang="en-US" baseline="0" dirty="0" smtClean="0"/>
              <a:t>External monitoring (see picture above) are monitors that will rest on your belly with belts we provide to monitor baby’s heart rate and your contractions. This is our preferred method of monitoring. If you are low-risk and not being induced, we perform intermittent monitoring to help facilitate your comfort, etc. We do have x1 set of wireless external monitors so that you can walk, etc. freely if you are needing monitored continually. </a:t>
            </a:r>
          </a:p>
          <a:p>
            <a:r>
              <a:rPr lang="en-US" baseline="0" dirty="0" smtClean="0"/>
              <a:t>If you are being induced or have an epidural or we have concerns about the baby, you will be continuously monitored other than for bathroom breaks. This is for your safety as well as the baby’s. </a:t>
            </a:r>
          </a:p>
          <a:p>
            <a:endParaRPr lang="en-US" baseline="0" dirty="0" smtClean="0"/>
          </a:p>
          <a:p>
            <a:r>
              <a:rPr lang="en-US" baseline="0" dirty="0" smtClean="0"/>
              <a:t>Internal monitors are devices placed through a vaginal exam that will connect to the baby’s head and/or your uterus. These are more invasive and are used sparingly as we are able for this reason. </a:t>
            </a:r>
          </a:p>
          <a:p>
            <a:endParaRPr lang="en-US" baseline="0" dirty="0" smtClean="0"/>
          </a:p>
          <a:p>
            <a:r>
              <a:rPr lang="en-US" baseline="0" dirty="0" smtClean="0"/>
              <a:t>Position changing is VERY important in labor. Laying on your back the whole time will not effectively help baby descend in the pelvis for a faster delivery. Walking, sitting, laying on your side, rocking in a chair, standing by the bedside, swaying, peanut balls, birthing balls, hands-and-knees positions, etc. are all great positions to try and your labor nurse will help you with any of these and more! </a:t>
            </a:r>
            <a:endParaRPr lang="en-US" dirty="0"/>
          </a:p>
        </p:txBody>
      </p:sp>
      <p:sp>
        <p:nvSpPr>
          <p:cNvPr id="4" name="Slide Number Placeholder 3"/>
          <p:cNvSpPr>
            <a:spLocks noGrp="1"/>
          </p:cNvSpPr>
          <p:nvPr>
            <p:ph type="sldNum" sz="quarter" idx="10"/>
          </p:nvPr>
        </p:nvSpPr>
        <p:spPr/>
        <p:txBody>
          <a:bodyPr/>
          <a:lstStyle/>
          <a:p>
            <a:fld id="{65584E83-68D8-45F4-8121-711D8232FCB1}" type="slidenum">
              <a:rPr lang="en-US" smtClean="0"/>
              <a:t>5</a:t>
            </a:fld>
            <a:endParaRPr lang="en-US"/>
          </a:p>
        </p:txBody>
      </p:sp>
    </p:spTree>
    <p:extLst>
      <p:ext uri="{BB962C8B-B14F-4D97-AF65-F5344CB8AC3E}">
        <p14:creationId xmlns:p14="http://schemas.microsoft.com/office/powerpoint/2010/main" val="3892389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a:t>
            </a:r>
            <a:r>
              <a:rPr lang="en-US" baseline="0" dirty="0" smtClean="0"/>
              <a:t> THE COVID-19 CONCERNS, YOU WILL ONLY BE ALLOWED X1 SUPPORT PERSON THROUGHOUT THE DURATION OF YOUR STAY. For example, at this time you will not be able to have your partner and a doula. Only one is permitted. We hope you understand our efforts to reduce the spread of disease and protect all our patients, including the other newborns on our floor. </a:t>
            </a:r>
          </a:p>
          <a:p>
            <a:endParaRPr lang="en-US" baseline="0" dirty="0" smtClean="0"/>
          </a:p>
          <a:p>
            <a:r>
              <a:rPr lang="en-US" baseline="0" dirty="0" smtClean="0"/>
              <a:t>All our labor rooms have a shower that you are able to use for pain control as desired. There is x1 bathtub on our floor that we can potentially use if the room is not already occupied by another patient. We have heating pads that we can supply for pain control. You may also play your own music or bring your own diffuser to the hospital for relaxation. NO CANDLES. Each of our labor rooms have a low-lighting option for your comfort. </a:t>
            </a:r>
          </a:p>
          <a:p>
            <a:endParaRPr lang="en-US" baseline="0" dirty="0" smtClean="0"/>
          </a:p>
        </p:txBody>
      </p:sp>
      <p:sp>
        <p:nvSpPr>
          <p:cNvPr id="4" name="Slide Number Placeholder 3"/>
          <p:cNvSpPr>
            <a:spLocks noGrp="1"/>
          </p:cNvSpPr>
          <p:nvPr>
            <p:ph type="sldNum" sz="quarter" idx="10"/>
          </p:nvPr>
        </p:nvSpPr>
        <p:spPr/>
        <p:txBody>
          <a:bodyPr/>
          <a:lstStyle/>
          <a:p>
            <a:fld id="{65584E83-68D8-45F4-8121-711D8232FCB1}" type="slidenum">
              <a:rPr lang="en-US" smtClean="0"/>
              <a:t>7</a:t>
            </a:fld>
            <a:endParaRPr lang="en-US"/>
          </a:p>
        </p:txBody>
      </p:sp>
    </p:spTree>
    <p:extLst>
      <p:ext uri="{BB962C8B-B14F-4D97-AF65-F5344CB8AC3E}">
        <p14:creationId xmlns:p14="http://schemas.microsoft.com/office/powerpoint/2010/main" val="407850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position changing</a:t>
            </a:r>
            <a:r>
              <a:rPr lang="en-US" baseline="0" dirty="0" smtClean="0"/>
              <a:t> is so important in labor. Your labor nurse will help facilitate options whether you have an epidural or not. </a:t>
            </a:r>
          </a:p>
          <a:p>
            <a:endParaRPr lang="en-US" baseline="0" dirty="0" smtClean="0"/>
          </a:p>
          <a:p>
            <a:r>
              <a:rPr lang="en-US" baseline="0" dirty="0" smtClean="0"/>
              <a:t>Sterile water injections are controversial on whether patients have success with them or not. It is four water papules (no medication used) injected with a needle into your lower back. Your nurse can perform this for pain control if you desire. </a:t>
            </a:r>
          </a:p>
          <a:p>
            <a:endParaRPr lang="en-US" baseline="0" dirty="0" smtClean="0"/>
          </a:p>
          <a:p>
            <a:r>
              <a:rPr lang="en-US" baseline="0" dirty="0" smtClean="0"/>
              <a:t>IV medication is inserted into your IV and usually lasts around 1-2 hours for some relief. Most women still feel all their contractions, but do have good improvement on their pain. The medication used will depend on the doctor’s preference. All medications used are safe for the baby). Some of the ones our providers use include: </a:t>
            </a:r>
            <a:r>
              <a:rPr lang="en-US" baseline="0" dirty="0" err="1" smtClean="0"/>
              <a:t>stadol</a:t>
            </a:r>
            <a:r>
              <a:rPr lang="en-US" baseline="0" dirty="0" smtClean="0"/>
              <a:t>, fentanyl, and morphine/Phenergan shots). </a:t>
            </a:r>
          </a:p>
          <a:p>
            <a:endParaRPr lang="en-US" baseline="0" dirty="0" smtClean="0"/>
          </a:p>
          <a:p>
            <a:r>
              <a:rPr lang="en-US" baseline="0" dirty="0" smtClean="0"/>
              <a:t>Epidurals are performed by our anesthesiologists or CRNAs. We use </a:t>
            </a:r>
            <a:r>
              <a:rPr lang="en-US" baseline="0" dirty="0" err="1" smtClean="0"/>
              <a:t>ropivocaine</a:t>
            </a:r>
            <a:r>
              <a:rPr lang="en-US" baseline="0" dirty="0" smtClean="0"/>
              <a:t> as the medication and sometimes they will dose with fentanyl for added relief if you are needing this. Our epidurals are continuously flowing medication so they do not commonly “wear off.” Your OB doctor may have restrictions on when you can have an epidural. Most doctor’s like to see regular contractions with some sort of cervical change in order to receive an epidural. Please watch the video provided for the process of it’s placement. (If you are </a:t>
            </a:r>
            <a:r>
              <a:rPr lang="en-US" baseline="0" dirty="0" err="1" smtClean="0"/>
              <a:t>squeam-ish</a:t>
            </a:r>
            <a:r>
              <a:rPr lang="en-US" baseline="0" dirty="0" smtClean="0"/>
              <a:t>, be mindful that there is a needle in this video and some blood, although very little.) </a:t>
            </a:r>
            <a:endParaRPr lang="en-US" dirty="0"/>
          </a:p>
        </p:txBody>
      </p:sp>
      <p:sp>
        <p:nvSpPr>
          <p:cNvPr id="4" name="Slide Number Placeholder 3"/>
          <p:cNvSpPr>
            <a:spLocks noGrp="1"/>
          </p:cNvSpPr>
          <p:nvPr>
            <p:ph type="sldNum" sz="quarter" idx="10"/>
          </p:nvPr>
        </p:nvSpPr>
        <p:spPr/>
        <p:txBody>
          <a:bodyPr/>
          <a:lstStyle/>
          <a:p>
            <a:fld id="{65584E83-68D8-45F4-8121-711D8232FCB1}" type="slidenum">
              <a:rPr lang="en-US" smtClean="0"/>
              <a:t>8</a:t>
            </a:fld>
            <a:endParaRPr lang="en-US"/>
          </a:p>
        </p:txBody>
      </p:sp>
    </p:spTree>
    <p:extLst>
      <p:ext uri="{BB962C8B-B14F-4D97-AF65-F5344CB8AC3E}">
        <p14:creationId xmlns:p14="http://schemas.microsoft.com/office/powerpoint/2010/main" val="1412221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may have one support</a:t>
            </a:r>
            <a:r>
              <a:rPr lang="en-US" baseline="0" dirty="0" smtClean="0"/>
              <a:t> person come to the operating room with you for delivery. They will sit at your head and will not see the surgery being performed. In most cases you will remain awake and will be able to talk and see and hold the baby. </a:t>
            </a:r>
          </a:p>
          <a:p>
            <a:endParaRPr lang="en-US" dirty="0" smtClean="0"/>
          </a:p>
          <a:p>
            <a:r>
              <a:rPr lang="en-US" dirty="0" smtClean="0"/>
              <a:t>“HEALTHY MOM AND HEALTHY BABY” –</a:t>
            </a:r>
            <a:r>
              <a:rPr lang="en-US" baseline="0" dirty="0" smtClean="0"/>
              <a:t> our goal ALWAYS. Sometimes this does involve an unplanned cesarean delivery. This will be discussed with you by your doctor prior to delivery. Reasons may include: stalled dilation, maternal exhaustion after pushing for multiple hours, or an unhappy baby via fetal monitoring, or another reason. </a:t>
            </a:r>
          </a:p>
          <a:p>
            <a:endParaRPr lang="en-US" baseline="0" dirty="0" smtClean="0"/>
          </a:p>
          <a:p>
            <a:r>
              <a:rPr lang="en-US" baseline="0" dirty="0" smtClean="0"/>
              <a:t>You may have a scheduled cesarean delivery for a breech presentation (meaning baby is not head down), or for a suspected very large fetus, or for a repeat cesarean delivery because you have already had one in the past, or possibly another reason discussed with you by your physician. If this is the case, you will be scheduled for a day on your 39</a:t>
            </a:r>
            <a:r>
              <a:rPr lang="en-US" baseline="30000" dirty="0" smtClean="0"/>
              <a:t>th</a:t>
            </a:r>
            <a:r>
              <a:rPr lang="en-US" baseline="0" dirty="0" smtClean="0"/>
              <a:t> week to come in and be prepped for surgery. You will come to the Labor and Delivery floor still and we will prep you and take you down to the OR and you will return back on our floor. </a:t>
            </a:r>
          </a:p>
          <a:p>
            <a:endParaRPr lang="en-US" baseline="0" dirty="0" smtClean="0"/>
          </a:p>
          <a:p>
            <a:r>
              <a:rPr lang="en-US" baseline="0" dirty="0" smtClean="0"/>
              <a:t>We try to perform “family centered” </a:t>
            </a:r>
            <a:r>
              <a:rPr lang="en-US" baseline="0" dirty="0" err="1" smtClean="0"/>
              <a:t>c-sections</a:t>
            </a:r>
            <a:r>
              <a:rPr lang="en-US" baseline="0" dirty="0" smtClean="0"/>
              <a:t>, meaning that you, your partner, and the baby will all come back up to the floor together once the surgery is complete (usually takes 30min to an hour altogether). There are some factors that complicate this from time to time in which mother will need to recover in PACU while the nurse, the baby, and your partner come back to the floor together to your room until you can join us (usually only 30min or so). </a:t>
            </a:r>
            <a:endParaRPr lang="en-US" dirty="0"/>
          </a:p>
        </p:txBody>
      </p:sp>
      <p:sp>
        <p:nvSpPr>
          <p:cNvPr id="4" name="Slide Number Placeholder 3"/>
          <p:cNvSpPr>
            <a:spLocks noGrp="1"/>
          </p:cNvSpPr>
          <p:nvPr>
            <p:ph type="sldNum" sz="quarter" idx="10"/>
          </p:nvPr>
        </p:nvSpPr>
        <p:spPr/>
        <p:txBody>
          <a:bodyPr/>
          <a:lstStyle/>
          <a:p>
            <a:fld id="{65584E83-68D8-45F4-8121-711D8232FCB1}" type="slidenum">
              <a:rPr lang="en-US" smtClean="0"/>
              <a:t>9</a:t>
            </a:fld>
            <a:endParaRPr lang="en-US"/>
          </a:p>
        </p:txBody>
      </p:sp>
    </p:spTree>
    <p:extLst>
      <p:ext uri="{BB962C8B-B14F-4D97-AF65-F5344CB8AC3E}">
        <p14:creationId xmlns:p14="http://schemas.microsoft.com/office/powerpoint/2010/main" val="4032211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not to pack… We supply diapers, wipes,</a:t>
            </a:r>
            <a:r>
              <a:rPr lang="en-US" baseline="0" dirty="0" smtClean="0"/>
              <a:t> </a:t>
            </a:r>
            <a:r>
              <a:rPr lang="en-US" baseline="0" dirty="0" err="1" smtClean="0"/>
              <a:t>tshirts</a:t>
            </a:r>
            <a:r>
              <a:rPr lang="en-US" baseline="0" dirty="0" smtClean="0"/>
              <a:t> with mittens, hats, swaddle blankets, burp rags, shampoo, medications, </a:t>
            </a:r>
            <a:r>
              <a:rPr lang="en-US" baseline="0" dirty="0" err="1" smtClean="0"/>
              <a:t>Similac</a:t>
            </a:r>
            <a:r>
              <a:rPr lang="en-US" baseline="0" dirty="0" smtClean="0"/>
              <a:t> brand formula and bottles, pacifiers, and a safe place to sleep for the baby. And for mom, we supply gowns, birthing balls, peanut balls, pads, panties, washcloths, towels, pillows, sheets, toothbrush, toothpaste, nipple cream, medications, blankets, and tissues. </a:t>
            </a:r>
          </a:p>
          <a:p>
            <a:endParaRPr lang="en-US" baseline="0" dirty="0" smtClean="0"/>
          </a:p>
          <a:p>
            <a:r>
              <a:rPr lang="en-US" baseline="0" dirty="0" smtClean="0"/>
              <a:t>Some things to consider bringing if you would like: </a:t>
            </a:r>
          </a:p>
          <a:p>
            <a:r>
              <a:rPr lang="en-US" baseline="0" dirty="0" smtClean="0"/>
              <a:t>For baby-- going home outfit, socks, </a:t>
            </a:r>
            <a:r>
              <a:rPr lang="en-US" baseline="0" dirty="0" err="1" smtClean="0"/>
              <a:t>boppy</a:t>
            </a:r>
            <a:r>
              <a:rPr lang="en-US" baseline="0" dirty="0" smtClean="0"/>
              <a:t> pillow (if desired) for feedings. </a:t>
            </a:r>
          </a:p>
          <a:p>
            <a:r>
              <a:rPr lang="en-US" baseline="0" dirty="0" smtClean="0"/>
              <a:t>For mother– going home outfit, own personal clothes/gown if you would prefer, your favorite drinks/snacks if desired, shampoo and conditioner (hospital’s is not the best), shoes to walk in room/halls/shower with. </a:t>
            </a:r>
          </a:p>
          <a:p>
            <a:endParaRPr lang="en-US" baseline="0" dirty="0" smtClean="0"/>
          </a:p>
          <a:p>
            <a:r>
              <a:rPr lang="en-US" baseline="0" dirty="0" smtClean="0"/>
              <a:t>Pertinent item to bring: </a:t>
            </a:r>
          </a:p>
          <a:p>
            <a:r>
              <a:rPr lang="en-US" baseline="0" dirty="0" smtClean="0"/>
              <a:t>--Infant’s car seat – we will discharge baby home with you in his/her car seat with straps, etc. adjusted appropriately. We will help with this if needed. However, we are NOT allowed to help you install the base or the car seat itself in the vehicle. This needs to already be done. You can visit your local fire department who will assist you with this for free. Some departments do recommend calling for an appointment, or they have walk-in hours, so check with the one you plan to use. (You help them out if you have already installed the </a:t>
            </a:r>
            <a:r>
              <a:rPr lang="en-US" baseline="0" dirty="0" err="1" smtClean="0"/>
              <a:t>carseat</a:t>
            </a:r>
            <a:r>
              <a:rPr lang="en-US" baseline="0" dirty="0" smtClean="0"/>
              <a:t> or base to the best of your knowledge and they “check” it off to be sure done correctly. Try not to show up with your </a:t>
            </a:r>
            <a:r>
              <a:rPr lang="en-US" baseline="0" dirty="0" err="1" smtClean="0"/>
              <a:t>carseat</a:t>
            </a:r>
            <a:r>
              <a:rPr lang="en-US" baseline="0" dirty="0" smtClean="0"/>
              <a:t> still in the box. </a:t>
            </a:r>
            <a:r>
              <a:rPr lang="en-US" baseline="0" dirty="0" smtClean="0">
                <a:sym typeface="Wingdings" panose="05000000000000000000" pitchFamily="2" charset="2"/>
              </a:rPr>
              <a:t></a:t>
            </a:r>
            <a:r>
              <a:rPr lang="en-US" baseline="0" dirty="0" smtClean="0"/>
              <a:t>) </a:t>
            </a:r>
          </a:p>
          <a:p>
            <a:endParaRPr lang="en-US" baseline="0" dirty="0" smtClean="0"/>
          </a:p>
          <a:p>
            <a:r>
              <a:rPr lang="en-US" baseline="0" dirty="0" smtClean="0"/>
              <a:t>Try not to bring medications with you to the hospital. And if you do, please let your nurse know. You should not be taking any medications that we do not provide for you.</a:t>
            </a:r>
          </a:p>
          <a:p>
            <a:endParaRPr lang="en-US" baseline="0" dirty="0" smtClean="0"/>
          </a:p>
          <a:p>
            <a:r>
              <a:rPr lang="en-US" baseline="0" dirty="0" smtClean="0"/>
              <a:t>Infants room-in with their mothers. You will have the same nurse for mom and baby. **There may be changes to this with positive COVID-19 cases.** Please discuss concerns with your provider. </a:t>
            </a:r>
          </a:p>
          <a:p>
            <a:endParaRPr lang="en-US" baseline="0" dirty="0" smtClean="0"/>
          </a:p>
          <a:p>
            <a:r>
              <a:rPr lang="en-US" baseline="0" dirty="0" smtClean="0"/>
              <a:t>Discharge from the hospital usually occurs within 24-48 hours post-delivery. For uncomplicated vaginal deliveries, closer to 24 hours. For complications or </a:t>
            </a:r>
            <a:r>
              <a:rPr lang="en-US" baseline="0" dirty="0" err="1" smtClean="0"/>
              <a:t>c-section</a:t>
            </a:r>
            <a:r>
              <a:rPr lang="en-US" baseline="0" dirty="0" smtClean="0"/>
              <a:t> deliveries, expect 48 hours or more. </a:t>
            </a:r>
          </a:p>
          <a:p>
            <a:endParaRPr lang="en-US" baseline="0" dirty="0" smtClean="0"/>
          </a:p>
          <a:p>
            <a:r>
              <a:rPr lang="en-US" baseline="0" dirty="0" smtClean="0"/>
              <a:t>Varicella – TDAP vaccine usually given later in your pregnancy at a prenatal appointment. It is recommended that you receive this vaccine in each pregnancy to help immunity for infant. Rubella – you will be tested for immunity early in your pregnancy. If you are not immune, you will be given this vaccine postpartum to protect your newborn. If you plan on having someone else watch your infant, their immunity should be tested on both of these as well. </a:t>
            </a:r>
          </a:p>
          <a:p>
            <a:endParaRPr lang="en-US" baseline="0" dirty="0" smtClean="0"/>
          </a:p>
          <a:p>
            <a:r>
              <a:rPr lang="en-US" baseline="0" dirty="0" err="1" smtClean="0"/>
              <a:t>Rhogam</a:t>
            </a:r>
            <a:r>
              <a:rPr lang="en-US" baseline="0" dirty="0" smtClean="0"/>
              <a:t> – Only a concern for Rh negative mothers. (So, a blood type like A-, B-, O-, or AB-) a medication (a shot) given at around 28 weeks pregnant and then again post-delivery if your newborn’s blood type is positive. If you are Rh negative, we will test the blood from the cord (totally painless for you and baby) to determine infant’s blood type. Don’t worry, sounds kind of confusing, but your doctor will explain if this applies to you. </a:t>
            </a:r>
            <a:r>
              <a:rPr lang="en-US" baseline="0" dirty="0" smtClean="0">
                <a:sym typeface="Wingdings" panose="05000000000000000000" pitchFamily="2" charset="2"/>
              </a:rPr>
              <a:t></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5584E83-68D8-45F4-8121-711D8232FCB1}" type="slidenum">
              <a:rPr lang="en-US" smtClean="0"/>
              <a:t>10</a:t>
            </a:fld>
            <a:endParaRPr lang="en-US"/>
          </a:p>
        </p:txBody>
      </p:sp>
    </p:spTree>
    <p:extLst>
      <p:ext uri="{BB962C8B-B14F-4D97-AF65-F5344CB8AC3E}">
        <p14:creationId xmlns:p14="http://schemas.microsoft.com/office/powerpoint/2010/main" val="4276623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not a</a:t>
            </a:r>
            <a:r>
              <a:rPr lang="en-US" baseline="0" dirty="0" smtClean="0"/>
              <a:t> locked unit for visitors because we have other forms of security. ***During the concerns with COVID-19, there will not be any visitors allowed on the unit other than your x1 designated support person.***</a:t>
            </a:r>
          </a:p>
          <a:p>
            <a:endParaRPr lang="en-US" baseline="0" dirty="0" smtClean="0"/>
          </a:p>
          <a:p>
            <a:r>
              <a:rPr lang="en-US" baseline="0" dirty="0" smtClean="0"/>
              <a:t>See picture above… The baby will get x2 bracelets for the feet that will have the unique 5-number identification number, you will get x1 bracelet, and your support person will receive the other bracelet all with the same number. These numbers can be verified at any time. The </a:t>
            </a:r>
            <a:r>
              <a:rPr lang="en-US" baseline="0" dirty="0" err="1" smtClean="0"/>
              <a:t>totguard</a:t>
            </a:r>
            <a:r>
              <a:rPr lang="en-US" baseline="0" dirty="0" smtClean="0"/>
              <a:t> is the green circle-like device in the picture above. It is painlessly attached to the baby’s umbilical cord clip and removed at discharge. It is an alarm device that notifies us if the baby were to leave our unit under any circumstance. (It also alarms when a baby is to get close to the doors.) They each have numbers that that are assigned to only your baby on your admission. </a:t>
            </a:r>
          </a:p>
          <a:p>
            <a:endParaRPr lang="en-US" baseline="0" dirty="0" smtClean="0"/>
          </a:p>
          <a:p>
            <a:r>
              <a:rPr lang="en-US" baseline="0" dirty="0" smtClean="0"/>
              <a:t>All the nursing staff on our unit have a pink background badge to further help ensure safety with care of newborns.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5584E83-68D8-45F4-8121-711D8232FCB1}" type="slidenum">
              <a:rPr lang="en-US" smtClean="0"/>
              <a:t>11</a:t>
            </a:fld>
            <a:endParaRPr lang="en-US"/>
          </a:p>
        </p:txBody>
      </p:sp>
    </p:spTree>
    <p:extLst>
      <p:ext uri="{BB962C8B-B14F-4D97-AF65-F5344CB8AC3E}">
        <p14:creationId xmlns:p14="http://schemas.microsoft.com/office/powerpoint/2010/main" val="2175670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Sadly,</a:t>
            </a:r>
            <a:r>
              <a:rPr lang="en-US" baseline="0" dirty="0" smtClean="0"/>
              <a:t> we are not able to offer this at this time due to COVID-19 concerns/risk for exposure. </a:t>
            </a:r>
          </a:p>
          <a:p>
            <a:endParaRPr lang="en-US" baseline="0" dirty="0" smtClean="0"/>
          </a:p>
          <a:p>
            <a:r>
              <a:rPr lang="en-US" baseline="0" dirty="0" smtClean="0"/>
              <a:t>After reviewing this PowerPoint with notes provided and watching the video links, if you have any questions or concerns, please email me at:    sierra.gossett@unchealth.unc.edu  </a:t>
            </a:r>
          </a:p>
          <a:p>
            <a:r>
              <a:rPr lang="en-US" baseline="0" dirty="0" smtClean="0"/>
              <a:t>Please keep in mind, I do not check this email daily, but do check it a couple times a week, so please be patient with me. </a:t>
            </a:r>
            <a:r>
              <a:rPr lang="en-US" baseline="0" dirty="0" smtClean="0">
                <a:sym typeface="Wingdings" panose="05000000000000000000" pitchFamily="2" charset="2"/>
              </a:rPr>
              <a:t> </a:t>
            </a:r>
          </a:p>
          <a:p>
            <a:endParaRPr lang="en-US" baseline="0" dirty="0" smtClean="0">
              <a:sym typeface="Wingdings" panose="05000000000000000000" pitchFamily="2" charset="2"/>
            </a:endParaRPr>
          </a:p>
          <a:p>
            <a:r>
              <a:rPr lang="en-US" baseline="0" dirty="0" smtClean="0">
                <a:sym typeface="Wingdings" panose="05000000000000000000" pitchFamily="2" charset="2"/>
              </a:rPr>
              <a:t>Congratulations on your pregnancy and thank you for choosing </a:t>
            </a:r>
            <a:r>
              <a:rPr lang="en-US" baseline="0" dirty="0" err="1" smtClean="0">
                <a:sym typeface="Wingdings" panose="05000000000000000000" pitchFamily="2" charset="2"/>
              </a:rPr>
              <a:t>Pardee</a:t>
            </a:r>
            <a:r>
              <a:rPr lang="en-US" baseline="0" dirty="0" smtClean="0">
                <a:sym typeface="Wingdings" panose="05000000000000000000" pitchFamily="2" charset="2"/>
              </a:rPr>
              <a:t> Hospital for your birthing experience! We cannot wait to see you soon! </a:t>
            </a:r>
            <a:endParaRPr lang="en-US" baseline="0" dirty="0" smtClean="0"/>
          </a:p>
        </p:txBody>
      </p:sp>
      <p:sp>
        <p:nvSpPr>
          <p:cNvPr id="4" name="Slide Number Placeholder 3"/>
          <p:cNvSpPr>
            <a:spLocks noGrp="1"/>
          </p:cNvSpPr>
          <p:nvPr>
            <p:ph type="sldNum" sz="quarter" idx="10"/>
          </p:nvPr>
        </p:nvSpPr>
        <p:spPr/>
        <p:txBody>
          <a:bodyPr/>
          <a:lstStyle/>
          <a:p>
            <a:fld id="{65584E83-68D8-45F4-8121-711D8232FCB1}" type="slidenum">
              <a:rPr lang="en-US" smtClean="0"/>
              <a:t>12</a:t>
            </a:fld>
            <a:endParaRPr lang="en-US"/>
          </a:p>
        </p:txBody>
      </p:sp>
    </p:spTree>
    <p:extLst>
      <p:ext uri="{BB962C8B-B14F-4D97-AF65-F5344CB8AC3E}">
        <p14:creationId xmlns:p14="http://schemas.microsoft.com/office/powerpoint/2010/main" val="1688747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B61BEF0D-F0BB-DE4B-95CE-6DB70DBA9567}" type="datetimeFigureOut">
              <a:rPr lang="en-US" smtClean="0"/>
              <a:pPr/>
              <a:t>3/31/2020</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996951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5BFA754-D5C3-4E66-96A6-867B257F58DC}" type="datetimeFigureOut">
              <a:rPr lang="en-US" smtClean="0"/>
              <a:t>3/31/2020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792475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B61BEF0D-F0BB-DE4B-95CE-6DB70DBA9567}" type="datetimeFigureOut">
              <a:rPr lang="en-US" smtClean="0"/>
              <a:pPr/>
              <a:t>3/31/2020</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6780829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3/31/2020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888516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81398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5340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572637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B61BEF0D-F0BB-DE4B-95CE-6DB70DBA9567}" type="datetimeFigureOut">
              <a:rPr lang="en-US" smtClean="0"/>
              <a:pPr/>
              <a:t>3/31/2020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D57F1E4F-1CFF-5643-939E-217C01CDF565}" type="slidenum">
              <a:rPr lang="en-US" smtClean="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9421928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B61BEF0D-F0BB-DE4B-95CE-6DB70DBA9567}" type="datetimeFigureOut">
              <a:rPr lang="en-US" smtClean="0"/>
              <a:pPr/>
              <a:t>3/31/2020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D57F1E4F-1CFF-5643-939E-217C01CDF565}" type="slidenum">
              <a:rPr lang="en-US" smtClean="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39242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6892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05519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B61BEF0D-F0BB-DE4B-95CE-6DB70DBA9567}" type="datetimeFigureOut">
              <a:rPr lang="en-US" smtClean="0"/>
              <a:pPr/>
              <a:t>3/31/2020</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1953039"/>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qXbTEIV3t1o"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Labor and Childbirth</a:t>
            </a:r>
            <a:endParaRPr lang="en-US" dirty="0"/>
          </a:p>
        </p:txBody>
      </p:sp>
      <p:sp>
        <p:nvSpPr>
          <p:cNvPr id="3" name="Subtitle 2"/>
          <p:cNvSpPr>
            <a:spLocks noGrp="1"/>
          </p:cNvSpPr>
          <p:nvPr>
            <p:ph type="subTitle" idx="1"/>
          </p:nvPr>
        </p:nvSpPr>
        <p:spPr>
          <a:xfrm>
            <a:off x="1562100" y="4300151"/>
            <a:ext cx="9070848" cy="839113"/>
          </a:xfrm>
        </p:spPr>
        <p:txBody>
          <a:bodyPr>
            <a:normAutofit/>
          </a:bodyPr>
          <a:lstStyle/>
          <a:p>
            <a:r>
              <a:rPr lang="en-US" dirty="0" smtClean="0"/>
              <a:t>Presented by:  Sierra, RN-III</a:t>
            </a:r>
            <a:endParaRPr lang="en-US" dirty="0" smtClean="0"/>
          </a:p>
          <a:p>
            <a:r>
              <a:rPr lang="en-US" dirty="0" err="1" smtClean="0"/>
              <a:t>Pardee</a:t>
            </a:r>
            <a:r>
              <a:rPr lang="en-US" dirty="0" smtClean="0"/>
              <a:t> </a:t>
            </a:r>
            <a:r>
              <a:rPr lang="en-US" dirty="0" smtClean="0"/>
              <a:t>Hospital Women and Children’s Unit</a:t>
            </a:r>
            <a:endParaRPr lang="en-US" dirty="0"/>
          </a:p>
        </p:txBody>
      </p:sp>
    </p:spTree>
    <p:extLst>
      <p:ext uri="{BB962C8B-B14F-4D97-AF65-F5344CB8AC3E}">
        <p14:creationId xmlns:p14="http://schemas.microsoft.com/office/powerpoint/2010/main" val="22016288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rPr>
              <a:t>Arriving at the Hospital</a:t>
            </a:r>
            <a:endParaRPr lang="en-US" b="1" dirty="0">
              <a:solidFill>
                <a:schemeClr val="accent1">
                  <a:lumMod val="75000"/>
                </a:schemeClr>
              </a:solidFill>
            </a:endParaRPr>
          </a:p>
        </p:txBody>
      </p:sp>
      <p:sp>
        <p:nvSpPr>
          <p:cNvPr id="3" name="Content Placeholder 2"/>
          <p:cNvSpPr>
            <a:spLocks noGrp="1"/>
          </p:cNvSpPr>
          <p:nvPr>
            <p:ph idx="1"/>
          </p:nvPr>
        </p:nvSpPr>
        <p:spPr>
          <a:xfrm>
            <a:off x="729048" y="2193737"/>
            <a:ext cx="10058400" cy="3931920"/>
          </a:xfrm>
        </p:spPr>
        <p:txBody>
          <a:bodyPr>
            <a:normAutofit/>
          </a:bodyPr>
          <a:lstStyle/>
          <a:p>
            <a:r>
              <a:rPr lang="en-US" sz="4400" dirty="0" smtClean="0">
                <a:latin typeface="Georgia" panose="02040502050405020303" pitchFamily="18" charset="0"/>
              </a:rPr>
              <a:t>Entrances</a:t>
            </a:r>
          </a:p>
          <a:p>
            <a:r>
              <a:rPr lang="en-US" sz="4400" dirty="0" smtClean="0">
                <a:latin typeface="Georgia" panose="02040502050405020303" pitchFamily="18" charset="0"/>
              </a:rPr>
              <a:t>Triage</a:t>
            </a:r>
          </a:p>
          <a:p>
            <a:pPr lvl="2"/>
            <a:r>
              <a:rPr lang="en-US" sz="3600" dirty="0" smtClean="0">
                <a:latin typeface="Georgia" panose="02040502050405020303" pitchFamily="18" charset="0"/>
              </a:rPr>
              <a:t>Residents and on-call physicians</a:t>
            </a:r>
          </a:p>
          <a:p>
            <a:pPr lvl="2"/>
            <a:r>
              <a:rPr lang="en-US" sz="3600" dirty="0" smtClean="0">
                <a:latin typeface="Georgia" panose="02040502050405020303" pitchFamily="18" charset="0"/>
              </a:rPr>
              <a:t>Latent/early labor</a:t>
            </a:r>
          </a:p>
          <a:p>
            <a:pPr lvl="2"/>
            <a:r>
              <a:rPr lang="en-US" sz="3600" dirty="0" smtClean="0">
                <a:latin typeface="Georgia" panose="02040502050405020303" pitchFamily="18" charset="0"/>
              </a:rPr>
              <a:t>Discharge instructions</a:t>
            </a:r>
          </a:p>
          <a:p>
            <a:pPr lvl="1"/>
            <a:endParaRPr lang="en-US" sz="2400" dirty="0">
              <a:latin typeface="Georgia" panose="02040502050405020303"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0629" y="925084"/>
            <a:ext cx="3173290" cy="2814894"/>
          </a:xfrm>
          <a:prstGeom prst="rect">
            <a:avLst/>
          </a:prstGeom>
        </p:spPr>
      </p:pic>
      <p:sp>
        <p:nvSpPr>
          <p:cNvPr id="5" name="TextBox 4"/>
          <p:cNvSpPr txBox="1"/>
          <p:nvPr/>
        </p:nvSpPr>
        <p:spPr>
          <a:xfrm>
            <a:off x="10190945" y="3704077"/>
            <a:ext cx="1868510" cy="215444"/>
          </a:xfrm>
          <a:prstGeom prst="rect">
            <a:avLst/>
          </a:prstGeom>
          <a:noFill/>
        </p:spPr>
        <p:txBody>
          <a:bodyPr wrap="square" rtlCol="0">
            <a:spAutoFit/>
          </a:bodyPr>
          <a:lstStyle/>
          <a:p>
            <a:r>
              <a:rPr lang="en-US" sz="800" dirty="0"/>
              <a:t>p</a:t>
            </a:r>
            <a:r>
              <a:rPr lang="en-US" sz="800" dirty="0" smtClean="0"/>
              <a:t>regnancy.lovetoknow.com</a:t>
            </a:r>
            <a:endParaRPr lang="en-US" sz="800" dirty="0"/>
          </a:p>
        </p:txBody>
      </p:sp>
    </p:spTree>
    <p:extLst>
      <p:ext uri="{BB962C8B-B14F-4D97-AF65-F5344CB8AC3E}">
        <p14:creationId xmlns:p14="http://schemas.microsoft.com/office/powerpoint/2010/main" val="40122904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rPr>
              <a:t>Delivery Preparedness</a:t>
            </a:r>
            <a:endParaRPr lang="en-US" b="1" dirty="0">
              <a:solidFill>
                <a:schemeClr val="accent1">
                  <a:lumMod val="75000"/>
                </a:schemeClr>
              </a:solidFill>
            </a:endParaRPr>
          </a:p>
        </p:txBody>
      </p:sp>
      <p:sp>
        <p:nvSpPr>
          <p:cNvPr id="3" name="Content Placeholder 2"/>
          <p:cNvSpPr>
            <a:spLocks noGrp="1"/>
          </p:cNvSpPr>
          <p:nvPr>
            <p:ph idx="1"/>
          </p:nvPr>
        </p:nvSpPr>
        <p:spPr>
          <a:xfrm>
            <a:off x="817607" y="2375699"/>
            <a:ext cx="9601196" cy="3555544"/>
          </a:xfrm>
        </p:spPr>
        <p:txBody>
          <a:bodyPr>
            <a:noAutofit/>
          </a:bodyPr>
          <a:lstStyle/>
          <a:p>
            <a:r>
              <a:rPr lang="en-US" sz="4000" dirty="0" smtClean="0">
                <a:latin typeface="Georgia" panose="02040502050405020303" pitchFamily="18" charset="0"/>
              </a:rPr>
              <a:t>Resident/physician on call</a:t>
            </a:r>
          </a:p>
          <a:p>
            <a:r>
              <a:rPr lang="en-US" sz="4000" dirty="0" smtClean="0">
                <a:latin typeface="Georgia" panose="02040502050405020303" pitchFamily="18" charset="0"/>
              </a:rPr>
              <a:t>What to pack</a:t>
            </a:r>
          </a:p>
          <a:p>
            <a:r>
              <a:rPr lang="en-US" sz="4000" dirty="0" smtClean="0">
                <a:latin typeface="Georgia" panose="02040502050405020303" pitchFamily="18" charset="0"/>
              </a:rPr>
              <a:t>Visiting hours</a:t>
            </a:r>
          </a:p>
          <a:p>
            <a:r>
              <a:rPr lang="en-US" sz="4000" dirty="0" smtClean="0">
                <a:latin typeface="Georgia" panose="02040502050405020303" pitchFamily="18" charset="0"/>
              </a:rPr>
              <a:t>Waiting room vs. Visitors in room</a:t>
            </a:r>
          </a:p>
          <a:p>
            <a:r>
              <a:rPr lang="en-US" sz="4000" dirty="0" smtClean="0">
                <a:latin typeface="Georgia" panose="02040502050405020303" pitchFamily="18" charset="0"/>
              </a:rPr>
              <a:t>Labor rooms vs. </a:t>
            </a:r>
            <a:r>
              <a:rPr lang="en-US" sz="4000" dirty="0">
                <a:latin typeface="Georgia" panose="02040502050405020303" pitchFamily="18" charset="0"/>
              </a:rPr>
              <a:t>B</a:t>
            </a:r>
            <a:r>
              <a:rPr lang="en-US" sz="4000" dirty="0" smtClean="0">
                <a:latin typeface="Georgia" panose="02040502050405020303" pitchFamily="18" charset="0"/>
              </a:rPr>
              <a:t>irthing suite</a:t>
            </a:r>
            <a:endParaRPr lang="en-US" sz="2800" dirty="0">
              <a:latin typeface="Georgia" panose="02040502050405020303"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4713" y="2014194"/>
            <a:ext cx="3928823" cy="2532053"/>
          </a:xfrm>
          <a:prstGeom prst="rect">
            <a:avLst/>
          </a:prstGeom>
        </p:spPr>
      </p:pic>
      <p:sp>
        <p:nvSpPr>
          <p:cNvPr id="5" name="TextBox 4"/>
          <p:cNvSpPr txBox="1"/>
          <p:nvPr/>
        </p:nvSpPr>
        <p:spPr>
          <a:xfrm>
            <a:off x="10482336" y="4546247"/>
            <a:ext cx="1538414" cy="215444"/>
          </a:xfrm>
          <a:prstGeom prst="rect">
            <a:avLst/>
          </a:prstGeom>
          <a:noFill/>
        </p:spPr>
        <p:txBody>
          <a:bodyPr wrap="square" rtlCol="0">
            <a:spAutoFit/>
          </a:bodyPr>
          <a:lstStyle/>
          <a:p>
            <a:r>
              <a:rPr lang="en-US" sz="800" dirty="0"/>
              <a:t>s</a:t>
            </a:r>
            <a:r>
              <a:rPr lang="en-US" sz="800" dirty="0" smtClean="0"/>
              <a:t>afebirthproject.com</a:t>
            </a:r>
            <a:endParaRPr lang="en-US" sz="800" dirty="0"/>
          </a:p>
        </p:txBody>
      </p:sp>
    </p:spTree>
    <p:extLst>
      <p:ext uri="{BB962C8B-B14F-4D97-AF65-F5344CB8AC3E}">
        <p14:creationId xmlns:p14="http://schemas.microsoft.com/office/powerpoint/2010/main" val="36734502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solidFill>
                  <a:schemeClr val="accent1">
                    <a:lumMod val="75000"/>
                  </a:schemeClr>
                </a:solidFill>
              </a:rPr>
              <a:t>Labor</a:t>
            </a:r>
            <a:endParaRPr lang="en-US" sz="4400" b="1" dirty="0">
              <a:solidFill>
                <a:schemeClr val="accent1">
                  <a:lumMod val="75000"/>
                </a:schemeClr>
              </a:solidFill>
            </a:endParaRPr>
          </a:p>
        </p:txBody>
      </p:sp>
      <p:sp>
        <p:nvSpPr>
          <p:cNvPr id="3" name="Content Placeholder 2"/>
          <p:cNvSpPr>
            <a:spLocks noGrp="1"/>
          </p:cNvSpPr>
          <p:nvPr>
            <p:ph idx="1"/>
          </p:nvPr>
        </p:nvSpPr>
        <p:spPr>
          <a:xfrm>
            <a:off x="514865" y="2284353"/>
            <a:ext cx="10058400" cy="4042306"/>
          </a:xfrm>
        </p:spPr>
        <p:txBody>
          <a:bodyPr>
            <a:normAutofit/>
          </a:bodyPr>
          <a:lstStyle/>
          <a:p>
            <a:r>
              <a:rPr lang="en-US" sz="4000" dirty="0" smtClean="0">
                <a:latin typeface="Georgia" panose="02040502050405020303" pitchFamily="18" charset="0"/>
              </a:rPr>
              <a:t>Spontaneous </a:t>
            </a:r>
            <a:r>
              <a:rPr lang="en-US" sz="4000" dirty="0" smtClean="0">
                <a:latin typeface="Georgia" panose="02040502050405020303" pitchFamily="18" charset="0"/>
              </a:rPr>
              <a:t>vs. Induction</a:t>
            </a:r>
          </a:p>
          <a:p>
            <a:r>
              <a:rPr lang="en-US" sz="4000" dirty="0" smtClean="0">
                <a:latin typeface="Georgia" panose="02040502050405020303" pitchFamily="18" charset="0"/>
              </a:rPr>
              <a:t>Dilation, effacement, </a:t>
            </a:r>
            <a:r>
              <a:rPr lang="en-US" sz="4000" dirty="0" smtClean="0">
                <a:latin typeface="Georgia" panose="02040502050405020303" pitchFamily="18" charset="0"/>
              </a:rPr>
              <a:t>station</a:t>
            </a:r>
          </a:p>
          <a:p>
            <a:r>
              <a:rPr lang="en-US" sz="4000" dirty="0" smtClean="0">
                <a:latin typeface="Georgia" panose="02040502050405020303" pitchFamily="18" charset="0"/>
              </a:rPr>
              <a:t>How to time contractions</a:t>
            </a:r>
            <a:endParaRPr lang="en-US" sz="4000" dirty="0" smtClean="0">
              <a:latin typeface="Georgia" panose="02040502050405020303" pitchFamily="18" charset="0"/>
            </a:endParaRPr>
          </a:p>
          <a:p>
            <a:r>
              <a:rPr lang="en-US" sz="4000" dirty="0" smtClean="0">
                <a:latin typeface="Georgia" panose="02040502050405020303" pitchFamily="18" charset="0"/>
              </a:rPr>
              <a:t>Labor signs</a:t>
            </a:r>
          </a:p>
          <a:p>
            <a:pPr lvl="1"/>
            <a:endParaRPr lang="en-US" sz="4000" dirty="0" smtClean="0">
              <a:latin typeface="Georgia" panose="02040502050405020303" pitchFamily="18" charset="0"/>
            </a:endParaRPr>
          </a:p>
          <a:p>
            <a:pPr lvl="1"/>
            <a:endParaRPr lang="en-US" sz="4000" dirty="0" smtClean="0">
              <a:latin typeface="Georgia" panose="02040502050405020303"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8541" y="1213063"/>
            <a:ext cx="3964833" cy="3787303"/>
          </a:xfrm>
          <a:prstGeom prst="rect">
            <a:avLst/>
          </a:prstGeom>
        </p:spPr>
      </p:pic>
      <p:sp>
        <p:nvSpPr>
          <p:cNvPr id="6" name="TextBox 5"/>
          <p:cNvSpPr txBox="1"/>
          <p:nvPr/>
        </p:nvSpPr>
        <p:spPr>
          <a:xfrm>
            <a:off x="10639168" y="4973333"/>
            <a:ext cx="1538414" cy="215444"/>
          </a:xfrm>
          <a:prstGeom prst="rect">
            <a:avLst/>
          </a:prstGeom>
          <a:noFill/>
        </p:spPr>
        <p:txBody>
          <a:bodyPr wrap="square" rtlCol="0">
            <a:spAutoFit/>
          </a:bodyPr>
          <a:lstStyle/>
          <a:p>
            <a:r>
              <a:rPr lang="en-US" sz="800" dirty="0" smtClean="0"/>
              <a:t>nursekey.com</a:t>
            </a:r>
            <a:endParaRPr lang="en-US" sz="800" dirty="0"/>
          </a:p>
        </p:txBody>
      </p:sp>
    </p:spTree>
    <p:extLst>
      <p:ext uri="{BB962C8B-B14F-4D97-AF65-F5344CB8AC3E}">
        <p14:creationId xmlns:p14="http://schemas.microsoft.com/office/powerpoint/2010/main" val="31660729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rPr>
              <a:t>Equipment for Labor</a:t>
            </a:r>
            <a:endParaRPr lang="en-US" b="1" dirty="0">
              <a:solidFill>
                <a:schemeClr val="accent1">
                  <a:lumMod val="75000"/>
                </a:schemeClr>
              </a:solidFill>
            </a:endParaRPr>
          </a:p>
        </p:txBody>
      </p:sp>
      <p:sp>
        <p:nvSpPr>
          <p:cNvPr id="3" name="Content Placeholder 2"/>
          <p:cNvSpPr>
            <a:spLocks noGrp="1"/>
          </p:cNvSpPr>
          <p:nvPr>
            <p:ph idx="1"/>
          </p:nvPr>
        </p:nvSpPr>
        <p:spPr>
          <a:xfrm>
            <a:off x="630195" y="2014194"/>
            <a:ext cx="10058400" cy="3931920"/>
          </a:xfrm>
        </p:spPr>
        <p:txBody>
          <a:bodyPr>
            <a:noAutofit/>
          </a:bodyPr>
          <a:lstStyle/>
          <a:p>
            <a:r>
              <a:rPr lang="en-US" sz="3600" dirty="0" smtClean="0">
                <a:latin typeface="Georgia" panose="02040502050405020303" pitchFamily="18" charset="0"/>
              </a:rPr>
              <a:t>SROM and AROM</a:t>
            </a:r>
          </a:p>
          <a:p>
            <a:pPr lvl="2"/>
            <a:r>
              <a:rPr lang="en-US" sz="3200" dirty="0" err="1" smtClean="0">
                <a:latin typeface="Georgia" panose="02040502050405020303" pitchFamily="18" charset="0"/>
              </a:rPr>
              <a:t>Nitrazine</a:t>
            </a:r>
            <a:r>
              <a:rPr lang="en-US" sz="3200" dirty="0" smtClean="0">
                <a:latin typeface="Georgia" panose="02040502050405020303" pitchFamily="18" charset="0"/>
              </a:rPr>
              <a:t>, FERN, </a:t>
            </a:r>
            <a:r>
              <a:rPr lang="en-US" sz="3200" dirty="0" err="1" smtClean="0">
                <a:latin typeface="Georgia" panose="02040502050405020303" pitchFamily="18" charset="0"/>
              </a:rPr>
              <a:t>amnihook</a:t>
            </a:r>
            <a:endParaRPr lang="en-US" sz="3200" dirty="0" smtClean="0">
              <a:latin typeface="Georgia" panose="02040502050405020303" pitchFamily="18" charset="0"/>
            </a:endParaRPr>
          </a:p>
          <a:p>
            <a:r>
              <a:rPr lang="en-US" sz="3600" dirty="0" smtClean="0">
                <a:latin typeface="Georgia" panose="02040502050405020303" pitchFamily="18" charset="0"/>
              </a:rPr>
              <a:t>IV start</a:t>
            </a:r>
          </a:p>
          <a:p>
            <a:r>
              <a:rPr lang="en-US" sz="3600" dirty="0" smtClean="0">
                <a:latin typeface="Georgia" panose="02040502050405020303" pitchFamily="18" charset="0"/>
              </a:rPr>
              <a:t>External monitoring vs. Internal </a:t>
            </a:r>
          </a:p>
          <a:p>
            <a:r>
              <a:rPr lang="en-US" sz="3600" dirty="0" smtClean="0">
                <a:latin typeface="Georgia" panose="02040502050405020303" pitchFamily="18" charset="0"/>
              </a:rPr>
              <a:t>Position changes and equipment</a:t>
            </a:r>
          </a:p>
          <a:p>
            <a:pPr lvl="2"/>
            <a:r>
              <a:rPr lang="en-US" sz="3200" dirty="0" smtClean="0">
                <a:latin typeface="Georgia" panose="02040502050405020303" pitchFamily="18" charset="0"/>
              </a:rPr>
              <a:t>Birthing and peanut balls, birthing bar, rocking chair</a:t>
            </a:r>
            <a:endParaRPr lang="en-US" sz="3200" dirty="0">
              <a:latin typeface="Georgia" panose="02040502050405020303" pitchFamily="18"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9099" b="31051"/>
          <a:stretch/>
        </p:blipFill>
        <p:spPr>
          <a:xfrm>
            <a:off x="7863440" y="1155400"/>
            <a:ext cx="3504776" cy="1928395"/>
          </a:xfrm>
          <a:prstGeom prst="rect">
            <a:avLst/>
          </a:prstGeom>
        </p:spPr>
      </p:pic>
    </p:spTree>
    <p:extLst>
      <p:ext uri="{BB962C8B-B14F-4D97-AF65-F5344CB8AC3E}">
        <p14:creationId xmlns:p14="http://schemas.microsoft.com/office/powerpoint/2010/main" val="858276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Georgia" panose="02040502050405020303" pitchFamily="18" charset="0"/>
              </a:rPr>
              <a:t>Bathroom Break</a:t>
            </a:r>
            <a:endParaRPr lang="en-US" dirty="0">
              <a:latin typeface="Georgia" panose="02040502050405020303" pitchFamily="18" charset="0"/>
            </a:endParaRPr>
          </a:p>
        </p:txBody>
      </p:sp>
      <p:sp>
        <p:nvSpPr>
          <p:cNvPr id="3" name="Subtitle 2"/>
          <p:cNvSpPr>
            <a:spLocks noGrp="1"/>
          </p:cNvSpPr>
          <p:nvPr>
            <p:ph type="subTitle" idx="1"/>
          </p:nvPr>
        </p:nvSpPr>
        <p:spPr>
          <a:xfrm>
            <a:off x="1559446" y="4113651"/>
            <a:ext cx="9070848" cy="457201"/>
          </a:xfrm>
        </p:spPr>
        <p:txBody>
          <a:bodyPr/>
          <a:lstStyle/>
          <a:p>
            <a:r>
              <a:rPr lang="en-US" dirty="0" smtClean="0"/>
              <a:t>Sympathy belly at front of room for brave support people</a:t>
            </a:r>
          </a:p>
          <a:p>
            <a:endParaRPr lang="en-US" dirty="0"/>
          </a:p>
        </p:txBody>
      </p:sp>
    </p:spTree>
    <p:extLst>
      <p:ext uri="{BB962C8B-B14F-4D97-AF65-F5344CB8AC3E}">
        <p14:creationId xmlns:p14="http://schemas.microsoft.com/office/powerpoint/2010/main" val="35455175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rPr>
              <a:t>Labor Coping Strategies</a:t>
            </a:r>
            <a:endParaRPr lang="en-US" b="1" dirty="0">
              <a:solidFill>
                <a:schemeClr val="accent1">
                  <a:lumMod val="75000"/>
                </a:schemeClr>
              </a:solidFill>
            </a:endParaRPr>
          </a:p>
        </p:txBody>
      </p:sp>
      <p:sp>
        <p:nvSpPr>
          <p:cNvPr id="3" name="Content Placeholder 2"/>
          <p:cNvSpPr>
            <a:spLocks noGrp="1"/>
          </p:cNvSpPr>
          <p:nvPr>
            <p:ph idx="1"/>
          </p:nvPr>
        </p:nvSpPr>
        <p:spPr>
          <a:xfrm>
            <a:off x="729049" y="2325542"/>
            <a:ext cx="10058400" cy="3931920"/>
          </a:xfrm>
        </p:spPr>
        <p:txBody>
          <a:bodyPr>
            <a:normAutofit fontScale="85000" lnSpcReduction="20000"/>
          </a:bodyPr>
          <a:lstStyle/>
          <a:p>
            <a:r>
              <a:rPr lang="en-US" sz="4400" dirty="0" smtClean="0">
                <a:latin typeface="Georgia" panose="02040502050405020303" pitchFamily="18" charset="0"/>
              </a:rPr>
              <a:t>Support person</a:t>
            </a:r>
          </a:p>
          <a:p>
            <a:r>
              <a:rPr lang="en-US" sz="4400" dirty="0" smtClean="0">
                <a:latin typeface="Georgia" panose="02040502050405020303" pitchFamily="18" charset="0"/>
              </a:rPr>
              <a:t>Doulas</a:t>
            </a:r>
          </a:p>
          <a:p>
            <a:pPr lvl="2"/>
            <a:r>
              <a:rPr lang="en-US" sz="3800" dirty="0">
                <a:latin typeface="Georgia" panose="02040502050405020303" pitchFamily="18" charset="0"/>
              </a:rPr>
              <a:t>D</a:t>
            </a:r>
            <a:r>
              <a:rPr lang="en-US" sz="3800" dirty="0" smtClean="0">
                <a:latin typeface="Georgia" panose="02040502050405020303" pitchFamily="18" charset="0"/>
              </a:rPr>
              <a:t>iscuss with physician prior to delivery</a:t>
            </a:r>
          </a:p>
          <a:p>
            <a:r>
              <a:rPr lang="en-US" sz="4400" dirty="0" smtClean="0">
                <a:latin typeface="Georgia" panose="02040502050405020303" pitchFamily="18" charset="0"/>
              </a:rPr>
              <a:t>Position changing</a:t>
            </a:r>
          </a:p>
          <a:p>
            <a:r>
              <a:rPr lang="en-US" sz="4400" dirty="0" smtClean="0">
                <a:latin typeface="Georgia" panose="02040502050405020303" pitchFamily="18" charset="0"/>
              </a:rPr>
              <a:t>Walking</a:t>
            </a:r>
          </a:p>
          <a:p>
            <a:r>
              <a:rPr lang="en-US" sz="4400" dirty="0" smtClean="0">
                <a:latin typeface="Georgia" panose="02040502050405020303" pitchFamily="18" charset="0"/>
              </a:rPr>
              <a:t>Shower/tub</a:t>
            </a:r>
          </a:p>
          <a:p>
            <a:r>
              <a:rPr lang="en-US" sz="4400" dirty="0" smtClean="0">
                <a:latin typeface="Georgia" panose="02040502050405020303" pitchFamily="18" charset="0"/>
              </a:rPr>
              <a:t>Music, diffusers, and low lighting</a:t>
            </a:r>
            <a:endParaRPr lang="en-US" sz="4400" dirty="0">
              <a:latin typeface="Georgia" panose="02040502050405020303" pitchFamily="18"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2679" t="5376" r="5180" b="2247"/>
          <a:stretch/>
        </p:blipFill>
        <p:spPr>
          <a:xfrm>
            <a:off x="8938053" y="1458946"/>
            <a:ext cx="2710249" cy="3048000"/>
          </a:xfrm>
          <a:prstGeom prst="rect">
            <a:avLst/>
          </a:prstGeom>
        </p:spPr>
      </p:pic>
      <p:sp>
        <p:nvSpPr>
          <p:cNvPr id="5" name="TextBox 4"/>
          <p:cNvSpPr txBox="1"/>
          <p:nvPr/>
        </p:nvSpPr>
        <p:spPr>
          <a:xfrm>
            <a:off x="10585621" y="4483081"/>
            <a:ext cx="1264509" cy="215444"/>
          </a:xfrm>
          <a:prstGeom prst="rect">
            <a:avLst/>
          </a:prstGeom>
          <a:noFill/>
        </p:spPr>
        <p:txBody>
          <a:bodyPr wrap="square" rtlCol="0">
            <a:spAutoFit/>
          </a:bodyPr>
          <a:lstStyle/>
          <a:p>
            <a:r>
              <a:rPr lang="en-US" sz="800" dirty="0" smtClean="0"/>
              <a:t>kitchenstuffplus.com</a:t>
            </a:r>
            <a:endParaRPr lang="en-US" sz="800" dirty="0"/>
          </a:p>
        </p:txBody>
      </p:sp>
    </p:spTree>
    <p:extLst>
      <p:ext uri="{BB962C8B-B14F-4D97-AF65-F5344CB8AC3E}">
        <p14:creationId xmlns:p14="http://schemas.microsoft.com/office/powerpoint/2010/main" val="14696906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rPr>
              <a:t>Pain Management Options</a:t>
            </a:r>
            <a:endParaRPr lang="en-US" b="1" dirty="0">
              <a:solidFill>
                <a:schemeClr val="accent1">
                  <a:lumMod val="75000"/>
                </a:schemeClr>
              </a:solidFill>
            </a:endParaRPr>
          </a:p>
        </p:txBody>
      </p:sp>
      <p:sp>
        <p:nvSpPr>
          <p:cNvPr id="3" name="Content Placeholder 2"/>
          <p:cNvSpPr>
            <a:spLocks noGrp="1"/>
          </p:cNvSpPr>
          <p:nvPr>
            <p:ph idx="1"/>
          </p:nvPr>
        </p:nvSpPr>
        <p:spPr>
          <a:xfrm>
            <a:off x="786714" y="2366731"/>
            <a:ext cx="10058400" cy="3931920"/>
          </a:xfrm>
        </p:spPr>
        <p:txBody>
          <a:bodyPr>
            <a:noAutofit/>
          </a:bodyPr>
          <a:lstStyle/>
          <a:p>
            <a:r>
              <a:rPr lang="en-US" sz="4000" dirty="0">
                <a:latin typeface="Georgia" panose="02040502050405020303" pitchFamily="18" charset="0"/>
              </a:rPr>
              <a:t>P</a:t>
            </a:r>
            <a:r>
              <a:rPr lang="en-US" sz="4000" dirty="0" smtClean="0">
                <a:latin typeface="Georgia" panose="02040502050405020303" pitchFamily="18" charset="0"/>
              </a:rPr>
              <a:t>osition changes</a:t>
            </a:r>
          </a:p>
          <a:p>
            <a:r>
              <a:rPr lang="en-US" sz="4000" dirty="0" smtClean="0">
                <a:latin typeface="Georgia" panose="02040502050405020303" pitchFamily="18" charset="0"/>
              </a:rPr>
              <a:t>Sterile water injections</a:t>
            </a:r>
          </a:p>
          <a:p>
            <a:r>
              <a:rPr lang="en-US" sz="4000" dirty="0" smtClean="0">
                <a:latin typeface="Georgia" panose="02040502050405020303" pitchFamily="18" charset="0"/>
              </a:rPr>
              <a:t>IV medication</a:t>
            </a:r>
          </a:p>
          <a:p>
            <a:r>
              <a:rPr lang="en-US" sz="4000" dirty="0" smtClean="0">
                <a:latin typeface="Georgia" panose="02040502050405020303" pitchFamily="18" charset="0"/>
              </a:rPr>
              <a:t>Epidural </a:t>
            </a:r>
          </a:p>
          <a:p>
            <a:pPr marL="274320" lvl="1" indent="0">
              <a:buNone/>
            </a:pPr>
            <a:r>
              <a:rPr lang="en-US" sz="2800" dirty="0" smtClean="0">
                <a:latin typeface="Georgia" panose="02040502050405020303" pitchFamily="18" charset="0"/>
                <a:hlinkClick r:id="rId3"/>
              </a:rPr>
              <a:t>https://www.youtube.com/watch?v=qXbTEIV3t1o</a:t>
            </a:r>
            <a:endParaRPr lang="en-US" sz="2800" dirty="0" smtClean="0">
              <a:latin typeface="Georgia" panose="02040502050405020303" pitchFamily="18" charset="0"/>
            </a:endParaRPr>
          </a:p>
          <a:p>
            <a:endParaRPr lang="en-US" sz="2400" dirty="0" smtClean="0">
              <a:latin typeface="Georgia" panose="02040502050405020303" pitchFamily="18" charset="0"/>
            </a:endParaRPr>
          </a:p>
          <a:p>
            <a:endParaRPr lang="en-US" sz="2400" dirty="0" smtClean="0">
              <a:latin typeface="Georgia" panose="02040502050405020303" pitchFamily="18" charset="0"/>
            </a:endParaRPr>
          </a:p>
          <a:p>
            <a:endParaRPr lang="en-US" sz="2400" dirty="0">
              <a:latin typeface="Georgia" panose="02040502050405020303" pitchFamily="18" charset="0"/>
            </a:endParaRP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865" t="6922" r="865" b="6812"/>
          <a:stretch/>
        </p:blipFill>
        <p:spPr>
          <a:xfrm>
            <a:off x="8201283" y="1772458"/>
            <a:ext cx="2812706" cy="3186721"/>
          </a:xfrm>
          <a:prstGeom prst="rect">
            <a:avLst/>
          </a:prstGeom>
        </p:spPr>
      </p:pic>
      <p:sp>
        <p:nvSpPr>
          <p:cNvPr id="5" name="TextBox 4"/>
          <p:cNvSpPr txBox="1"/>
          <p:nvPr/>
        </p:nvSpPr>
        <p:spPr>
          <a:xfrm>
            <a:off x="10100619" y="4851457"/>
            <a:ext cx="1488990" cy="215444"/>
          </a:xfrm>
          <a:prstGeom prst="rect">
            <a:avLst/>
          </a:prstGeom>
          <a:noFill/>
        </p:spPr>
        <p:txBody>
          <a:bodyPr wrap="square" rtlCol="0">
            <a:spAutoFit/>
          </a:bodyPr>
          <a:lstStyle/>
          <a:p>
            <a:r>
              <a:rPr lang="en-US" sz="800" dirty="0" smtClean="0"/>
              <a:t>fitpregnancy.com</a:t>
            </a:r>
            <a:endParaRPr lang="en-US" sz="800" dirty="0"/>
          </a:p>
        </p:txBody>
      </p:sp>
    </p:spTree>
    <p:extLst>
      <p:ext uri="{BB962C8B-B14F-4D97-AF65-F5344CB8AC3E}">
        <p14:creationId xmlns:p14="http://schemas.microsoft.com/office/powerpoint/2010/main" val="40944616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accent1">
                    <a:lumMod val="75000"/>
                  </a:schemeClr>
                </a:solidFill>
              </a:rPr>
              <a:t>Cesarean Delivery</a:t>
            </a:r>
            <a:endParaRPr lang="en-US" sz="5400" b="1" dirty="0">
              <a:solidFill>
                <a:schemeClr val="accent1">
                  <a:lumMod val="75000"/>
                </a:schemeClr>
              </a:solidFill>
            </a:endParaRPr>
          </a:p>
        </p:txBody>
      </p:sp>
      <p:sp>
        <p:nvSpPr>
          <p:cNvPr id="3" name="Content Placeholder 2"/>
          <p:cNvSpPr>
            <a:spLocks noGrp="1"/>
          </p:cNvSpPr>
          <p:nvPr>
            <p:ph idx="1"/>
          </p:nvPr>
        </p:nvSpPr>
        <p:spPr>
          <a:xfrm>
            <a:off x="720811" y="2424395"/>
            <a:ext cx="10058400" cy="3931920"/>
          </a:xfrm>
        </p:spPr>
        <p:txBody>
          <a:bodyPr>
            <a:normAutofit/>
          </a:bodyPr>
          <a:lstStyle/>
          <a:p>
            <a:r>
              <a:rPr lang="en-US" sz="4000" dirty="0" smtClean="0">
                <a:latin typeface="Georgia" panose="02040502050405020303" pitchFamily="18" charset="0"/>
              </a:rPr>
              <a:t>Scheduled vs. Unscheduled</a:t>
            </a:r>
            <a:endParaRPr lang="en-US" sz="3800" dirty="0" smtClean="0">
              <a:latin typeface="Georgia" panose="02040502050405020303" pitchFamily="18" charset="0"/>
            </a:endParaRPr>
          </a:p>
          <a:p>
            <a:r>
              <a:rPr lang="en-US" sz="4000" dirty="0" smtClean="0">
                <a:latin typeface="Georgia" panose="02040502050405020303" pitchFamily="18" charset="0"/>
              </a:rPr>
              <a:t>Attendees	</a:t>
            </a:r>
          </a:p>
          <a:p>
            <a:endParaRPr lang="en-US" sz="4000" dirty="0" smtClean="0">
              <a:latin typeface="Georgia" panose="02040502050405020303" pitchFamily="18" charset="0"/>
            </a:endParaRPr>
          </a:p>
          <a:p>
            <a:pPr marL="0" indent="0">
              <a:buNone/>
            </a:pPr>
            <a:r>
              <a:rPr lang="en-US" sz="4000" dirty="0" smtClean="0">
                <a:latin typeface="Georgia" panose="02040502050405020303" pitchFamily="18" charset="0"/>
              </a:rPr>
              <a:t> </a:t>
            </a:r>
          </a:p>
          <a:p>
            <a:pPr marL="0" indent="0">
              <a:buNone/>
            </a:pPr>
            <a:endParaRPr lang="en-US" sz="2000" dirty="0">
              <a:latin typeface="Georgia" panose="02040502050405020303" pitchFamily="18" charset="0"/>
            </a:endParaRPr>
          </a:p>
        </p:txBody>
      </p:sp>
      <p:sp>
        <p:nvSpPr>
          <p:cNvPr id="6" name="Heart 5"/>
          <p:cNvSpPr/>
          <p:nvPr/>
        </p:nvSpPr>
        <p:spPr>
          <a:xfrm>
            <a:off x="7784758" y="2424395"/>
            <a:ext cx="3270420" cy="2916195"/>
          </a:xfrm>
          <a:prstGeom prst="heart">
            <a:avLst/>
          </a:prstGeom>
          <a:solidFill>
            <a:srgbClr val="FF2D3C"/>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000" b="1" dirty="0" smtClean="0">
                <a:latin typeface="Georgia" panose="02040502050405020303" pitchFamily="18" charset="0"/>
              </a:rPr>
              <a:t>Healthy Mom</a:t>
            </a:r>
          </a:p>
          <a:p>
            <a:pPr algn="ctr"/>
            <a:r>
              <a:rPr lang="en-US" sz="2000" b="1" dirty="0" smtClean="0">
                <a:latin typeface="Georgia" panose="02040502050405020303" pitchFamily="18" charset="0"/>
              </a:rPr>
              <a:t>and</a:t>
            </a:r>
          </a:p>
          <a:p>
            <a:pPr algn="ctr"/>
            <a:r>
              <a:rPr lang="en-US" sz="2000" b="1" dirty="0" smtClean="0">
                <a:latin typeface="Georgia" panose="02040502050405020303" pitchFamily="18" charset="0"/>
              </a:rPr>
              <a:t>Healthy Baby</a:t>
            </a:r>
            <a:endParaRPr lang="en-US" sz="2000" b="1" dirty="0">
              <a:latin typeface="Georgia" panose="02040502050405020303" pitchFamily="18" charset="0"/>
            </a:endParaRPr>
          </a:p>
        </p:txBody>
      </p:sp>
    </p:spTree>
    <p:extLst>
      <p:ext uri="{BB962C8B-B14F-4D97-AF65-F5344CB8AC3E}">
        <p14:creationId xmlns:p14="http://schemas.microsoft.com/office/powerpoint/2010/main" val="25040380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659" y="519026"/>
            <a:ext cx="10058400" cy="1371600"/>
          </a:xfrm>
        </p:spPr>
        <p:txBody>
          <a:bodyPr/>
          <a:lstStyle/>
          <a:p>
            <a:r>
              <a:rPr lang="en-US" b="1" dirty="0" smtClean="0">
                <a:solidFill>
                  <a:schemeClr val="accent1">
                    <a:lumMod val="75000"/>
                  </a:schemeClr>
                </a:solidFill>
              </a:rPr>
              <a:t>Post-delivery</a:t>
            </a:r>
            <a:endParaRPr lang="en-US" b="1" dirty="0">
              <a:solidFill>
                <a:schemeClr val="accent1">
                  <a:lumMod val="75000"/>
                </a:schemeClr>
              </a:solidFill>
            </a:endParaRPr>
          </a:p>
        </p:txBody>
      </p:sp>
      <p:sp>
        <p:nvSpPr>
          <p:cNvPr id="3" name="Content Placeholder 2"/>
          <p:cNvSpPr>
            <a:spLocks noGrp="1"/>
          </p:cNvSpPr>
          <p:nvPr>
            <p:ph idx="1"/>
          </p:nvPr>
        </p:nvSpPr>
        <p:spPr>
          <a:xfrm>
            <a:off x="852615" y="2053693"/>
            <a:ext cx="10058400" cy="3931920"/>
          </a:xfrm>
        </p:spPr>
        <p:txBody>
          <a:bodyPr>
            <a:noAutofit/>
          </a:bodyPr>
          <a:lstStyle/>
          <a:p>
            <a:r>
              <a:rPr lang="en-US" sz="3600" dirty="0" smtClean="0">
                <a:latin typeface="Georgia" panose="02040502050405020303" pitchFamily="18" charset="0"/>
              </a:rPr>
              <a:t>What not to pack</a:t>
            </a:r>
          </a:p>
          <a:p>
            <a:r>
              <a:rPr lang="en-US" sz="3600" dirty="0" smtClean="0">
                <a:latin typeface="Georgia" panose="02040502050405020303" pitchFamily="18" charset="0"/>
              </a:rPr>
              <a:t>Medications</a:t>
            </a:r>
          </a:p>
          <a:p>
            <a:r>
              <a:rPr lang="en-US" sz="3600" dirty="0" smtClean="0">
                <a:latin typeface="Georgia" panose="02040502050405020303" pitchFamily="18" charset="0"/>
              </a:rPr>
              <a:t>Infant rooming-in</a:t>
            </a:r>
          </a:p>
          <a:p>
            <a:r>
              <a:rPr lang="en-US" sz="3600" dirty="0" smtClean="0">
                <a:latin typeface="Georgia" panose="02040502050405020303" pitchFamily="18" charset="0"/>
              </a:rPr>
              <a:t>Discharge</a:t>
            </a:r>
          </a:p>
          <a:p>
            <a:r>
              <a:rPr lang="en-US" sz="3600" dirty="0" smtClean="0">
                <a:latin typeface="Georgia" panose="02040502050405020303" pitchFamily="18" charset="0"/>
              </a:rPr>
              <a:t>Varicella and Rubella vaccines</a:t>
            </a:r>
          </a:p>
          <a:p>
            <a:r>
              <a:rPr lang="en-US" sz="3600" dirty="0" err="1" smtClean="0">
                <a:latin typeface="Georgia" panose="02040502050405020303" pitchFamily="18" charset="0"/>
              </a:rPr>
              <a:t>Rhogam</a:t>
            </a:r>
            <a:endParaRPr lang="en-US" sz="3600" dirty="0" smtClean="0">
              <a:latin typeface="Georgia" panose="02040502050405020303"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8821" y="1673985"/>
            <a:ext cx="4670983" cy="2591542"/>
          </a:xfrm>
          <a:prstGeom prst="rect">
            <a:avLst/>
          </a:prstGeom>
        </p:spPr>
      </p:pic>
      <p:sp>
        <p:nvSpPr>
          <p:cNvPr id="5" name="TextBox 4"/>
          <p:cNvSpPr txBox="1"/>
          <p:nvPr/>
        </p:nvSpPr>
        <p:spPr>
          <a:xfrm>
            <a:off x="9757719" y="4247378"/>
            <a:ext cx="1153296" cy="246221"/>
          </a:xfrm>
          <a:prstGeom prst="rect">
            <a:avLst/>
          </a:prstGeom>
          <a:noFill/>
        </p:spPr>
        <p:txBody>
          <a:bodyPr wrap="square" rtlCol="0">
            <a:spAutoFit/>
          </a:bodyPr>
          <a:lstStyle/>
          <a:p>
            <a:r>
              <a:rPr lang="en-US" sz="1000" dirty="0"/>
              <a:t>t</a:t>
            </a:r>
            <a:r>
              <a:rPr lang="en-US" sz="1000" dirty="0" smtClean="0"/>
              <a:t>hebump.com</a:t>
            </a:r>
            <a:endParaRPr lang="en-US" sz="1000" dirty="0"/>
          </a:p>
        </p:txBody>
      </p:sp>
    </p:spTree>
    <p:extLst>
      <p:ext uri="{BB962C8B-B14F-4D97-AF65-F5344CB8AC3E}">
        <p14:creationId xmlns:p14="http://schemas.microsoft.com/office/powerpoint/2010/main" val="10899730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rPr>
              <a:t>Security and Safety</a:t>
            </a:r>
            <a:endParaRPr lang="en-US" b="1" dirty="0">
              <a:solidFill>
                <a:schemeClr val="accent1">
                  <a:lumMod val="75000"/>
                </a:schemeClr>
              </a:solidFill>
            </a:endParaRPr>
          </a:p>
        </p:txBody>
      </p:sp>
      <p:sp>
        <p:nvSpPr>
          <p:cNvPr id="3" name="Content Placeholder 2"/>
          <p:cNvSpPr>
            <a:spLocks noGrp="1"/>
          </p:cNvSpPr>
          <p:nvPr>
            <p:ph idx="1"/>
          </p:nvPr>
        </p:nvSpPr>
        <p:spPr>
          <a:xfrm>
            <a:off x="720811" y="2259638"/>
            <a:ext cx="10058400" cy="3931920"/>
          </a:xfrm>
        </p:spPr>
        <p:txBody>
          <a:bodyPr>
            <a:normAutofit/>
          </a:bodyPr>
          <a:lstStyle/>
          <a:p>
            <a:r>
              <a:rPr lang="en-US" sz="4000" dirty="0" smtClean="0">
                <a:latin typeface="Georgia" panose="02040502050405020303" pitchFamily="18" charset="0"/>
              </a:rPr>
              <a:t>Not a locked unit</a:t>
            </a:r>
          </a:p>
          <a:p>
            <a:r>
              <a:rPr lang="en-US" sz="4000" dirty="0" smtClean="0">
                <a:latin typeface="Georgia" panose="02040502050405020303" pitchFamily="18" charset="0"/>
              </a:rPr>
              <a:t>ID bracelets x 2</a:t>
            </a:r>
          </a:p>
          <a:p>
            <a:r>
              <a:rPr lang="en-US" sz="4000" dirty="0" err="1" smtClean="0">
                <a:latin typeface="Georgia" panose="02040502050405020303" pitchFamily="18" charset="0"/>
              </a:rPr>
              <a:t>Totguard</a:t>
            </a:r>
            <a:endParaRPr lang="en-US" sz="4000" dirty="0" smtClean="0">
              <a:latin typeface="Georgia" panose="02040502050405020303" pitchFamily="18" charset="0"/>
            </a:endParaRPr>
          </a:p>
          <a:p>
            <a:r>
              <a:rPr lang="en-US" sz="4000" dirty="0" smtClean="0">
                <a:latin typeface="Georgia" panose="02040502050405020303" pitchFamily="18" charset="0"/>
              </a:rPr>
              <a:t>Nursing badge color</a:t>
            </a:r>
          </a:p>
          <a:p>
            <a:endParaRPr lang="en-US" sz="2400" dirty="0" smtClean="0">
              <a:latin typeface="Georgia" panose="02040502050405020303" pitchFamily="18" charset="0"/>
            </a:endParaRPr>
          </a:p>
          <a:p>
            <a:endParaRPr lang="en-US" sz="2400" dirty="0">
              <a:latin typeface="Georgia" panose="02040502050405020303" pitchFamily="18"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3161" t="236" r="5054" b="-236"/>
          <a:stretch/>
        </p:blipFill>
        <p:spPr>
          <a:xfrm rot="5400000">
            <a:off x="7359735" y="1984547"/>
            <a:ext cx="3344563" cy="3494388"/>
          </a:xfrm>
          <a:prstGeom prst="rect">
            <a:avLst/>
          </a:prstGeom>
        </p:spPr>
      </p:pic>
    </p:spTree>
    <p:extLst>
      <p:ext uri="{BB962C8B-B14F-4D97-AF65-F5344CB8AC3E}">
        <p14:creationId xmlns:p14="http://schemas.microsoft.com/office/powerpoint/2010/main" val="25163240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Tour of the Unit</a:t>
            </a:r>
            <a:endParaRPr lang="en-US" dirty="0"/>
          </a:p>
        </p:txBody>
      </p:sp>
      <p:sp>
        <p:nvSpPr>
          <p:cNvPr id="3" name="Subtitle 2"/>
          <p:cNvSpPr>
            <a:spLocks noGrp="1"/>
          </p:cNvSpPr>
          <p:nvPr>
            <p:ph type="subTitle" idx="1"/>
          </p:nvPr>
        </p:nvSpPr>
        <p:spPr>
          <a:xfrm>
            <a:off x="1561708" y="3929449"/>
            <a:ext cx="9070848" cy="1491048"/>
          </a:xfrm>
        </p:spPr>
        <p:txBody>
          <a:bodyPr>
            <a:normAutofit/>
          </a:bodyPr>
          <a:lstStyle/>
          <a:p>
            <a:r>
              <a:rPr lang="en-US" dirty="0" smtClean="0"/>
              <a:t>Women and Children’s Center</a:t>
            </a:r>
          </a:p>
          <a:p>
            <a:r>
              <a:rPr lang="en-US" dirty="0" smtClean="0"/>
              <a:t>2</a:t>
            </a:r>
            <a:r>
              <a:rPr lang="en-US" baseline="30000" dirty="0" smtClean="0"/>
              <a:t>nd</a:t>
            </a:r>
            <a:r>
              <a:rPr lang="en-US" dirty="0" smtClean="0"/>
              <a:t> Floor</a:t>
            </a:r>
          </a:p>
          <a:p>
            <a:r>
              <a:rPr lang="en-US" sz="4800" b="1" dirty="0" smtClean="0">
                <a:solidFill>
                  <a:schemeClr val="accent1">
                    <a:lumMod val="75000"/>
                  </a:schemeClr>
                </a:solidFill>
              </a:rPr>
              <a:t>828-696-4230</a:t>
            </a:r>
            <a:endParaRPr lang="en-US" sz="4800" b="1" dirty="0">
              <a:solidFill>
                <a:schemeClr val="accent1">
                  <a:lumMod val="75000"/>
                </a:schemeClr>
              </a:solidFill>
            </a:endParaRPr>
          </a:p>
        </p:txBody>
      </p:sp>
    </p:spTree>
    <p:extLst>
      <p:ext uri="{BB962C8B-B14F-4D97-AF65-F5344CB8AC3E}">
        <p14:creationId xmlns:p14="http://schemas.microsoft.com/office/powerpoint/2010/main" val="13455240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287</TotalTime>
  <Words>3302</Words>
  <Application>Microsoft Office PowerPoint</Application>
  <PresentationFormat>Widescreen</PresentationFormat>
  <Paragraphs>172</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Century Gothic</vt:lpstr>
      <vt:lpstr>Garamond</vt:lpstr>
      <vt:lpstr>Georgia</vt:lpstr>
      <vt:lpstr>Wingdings</vt:lpstr>
      <vt:lpstr>Savon</vt:lpstr>
      <vt:lpstr>Labor and Childbirth</vt:lpstr>
      <vt:lpstr>Arriving at the Hospital</vt:lpstr>
      <vt:lpstr>Delivery Preparedness</vt:lpstr>
      <vt:lpstr>Labor</vt:lpstr>
      <vt:lpstr>Equipment for Labor</vt:lpstr>
      <vt:lpstr>Bathroom Break</vt:lpstr>
      <vt:lpstr>Labor Coping Strategies</vt:lpstr>
      <vt:lpstr>Pain Management Options</vt:lpstr>
      <vt:lpstr>Cesarean Delivery</vt:lpstr>
      <vt:lpstr>Post-delivery</vt:lpstr>
      <vt:lpstr>Security and Safety</vt:lpstr>
      <vt:lpstr>Tour of the Unit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Labor and Childbirth</dc:title>
  <dc:creator>Sierra A. Gossett</dc:creator>
  <cp:lastModifiedBy>Simuel, Alesha</cp:lastModifiedBy>
  <cp:revision>30</cp:revision>
  <cp:lastPrinted>2018-04-23T07:37:18Z</cp:lastPrinted>
  <dcterms:created xsi:type="dcterms:W3CDTF">2018-04-23T05:17:59Z</dcterms:created>
  <dcterms:modified xsi:type="dcterms:W3CDTF">2020-03-31T07:03:44Z</dcterms:modified>
</cp:coreProperties>
</file>